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72" r:id="rId3"/>
    <p:sldId id="273" r:id="rId4"/>
    <p:sldId id="263" r:id="rId5"/>
    <p:sldId id="268" r:id="rId6"/>
    <p:sldId id="267" r:id="rId7"/>
    <p:sldId id="275" r:id="rId8"/>
    <p:sldId id="257" r:id="rId9"/>
    <p:sldId id="269" r:id="rId10"/>
    <p:sldId id="258" r:id="rId11"/>
    <p:sldId id="271" r:id="rId12"/>
    <p:sldId id="274" r:id="rId13"/>
    <p:sldId id="262" r:id="rId14"/>
    <p:sldId id="265" r:id="rId15"/>
    <p:sldId id="270" r:id="rId16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37D"/>
    <a:srgbClr val="D828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571"/>
    <p:restoredTop sz="96197"/>
  </p:normalViewPr>
  <p:slideViewPr>
    <p:cSldViewPr snapToGrid="0" snapToObjects="1">
      <p:cViewPr varScale="1">
        <p:scale>
          <a:sx n="87" d="100"/>
          <a:sy n="87" d="100"/>
        </p:scale>
        <p:origin x="208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02370-5C8F-4E00-CEA0-2D2902C692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49F7A-EB0E-BFB7-9DCD-C6C6567A5B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51BEE-027F-39A0-6AFE-A6784B13E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51C92-8D45-07BB-12AF-FD126A6F6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D99B1-3C72-F70B-C0F7-E5240C0ED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821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D180D-3366-C246-581F-4385B83D4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B86788-1348-4519-0FEF-A37AB7DD20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469FC-E3E4-E2CE-4F53-72E0F0AEA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A057A-DC04-6D14-4547-516953C62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3C888-7BF7-70C0-9C1C-F53CF27DE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062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478935-E780-A54B-5585-98B4C64ADF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C63AC-BF2D-A52A-A544-2CC091F807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EF462-FF3A-4015-9878-0D19B7FC1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01EC5-2F36-70F8-DE7D-46B805434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5F4C8-4CF5-0D7B-4C9E-CD1ACD10E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9066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9C769-AF7B-9408-5A1F-24A84D8B8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5B7E5-ED7A-DD32-6F5E-7900FD95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BF856-D04F-7E16-5593-9872AC9B8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5033D-F9D4-2A60-A1C1-CC4F9F5AC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6849-2DB8-E605-440E-1EF39C704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266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E1B1E-6151-39BD-DF9A-49A260DB7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128D61-45D2-90BE-DCBD-94A3A3D10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A1FF8-B633-F7B7-0020-D6EF631B7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34CF8-61B0-D97F-7F58-CE4E2BBC7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22755-9CC4-E7CB-E710-24E3552AE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214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23C33-B717-DED2-F0B7-FBF4D36BE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37887-E9E0-7BC7-A515-E1F72AA79F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839FF6-E184-88BF-42FE-58D330DF99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EF7A3B-304A-7420-19A2-EA34677C9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26A93-100A-DC62-2829-47CC86FED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B0A450-64A3-C62A-66E2-CFEE74189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1961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BFF59-3A22-BF81-A54B-ED73D8738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81C4B-FF05-F6D9-AA23-590B9440C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DD2B0B-AD4E-B29D-17D8-3373FDDE1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199E94-BDB8-8436-0C63-FAA491392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B21B0B-4585-C688-997F-DE1ECF28FE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CFA8A5-1EC2-14C8-15B1-5CB2A355F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B2723C-15E2-0C32-888C-CAA92F330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879FF7-32A4-37C1-C4BA-5ECA9F655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9739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1967C-C857-B2BE-71A1-2D433722A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1BA35E-8784-1C77-6BAF-06BE06C4E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45754E-234B-B855-297E-1718BE246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A55D60-10CB-F943-0930-6902D978C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7734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F18D88-B009-79B7-0AF6-86C0320B1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D6E901-5349-27C2-DCC0-6AE2622BC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75FCAC-B603-614F-B39E-C5751AA5D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190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483B1-9E48-875E-7DFE-B7612D9E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23DF6-A5E0-FF2A-6C6E-5EF269CBF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E845D-D6F2-640F-CC85-FEE83C989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A6A025-B415-3CF5-F26C-230FCFE33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2122D-9BE0-BBBD-DE4D-6393D89D1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45573-15A0-97B3-F558-E6ECB669C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7464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68DC3-F3E4-01B5-A34A-4F9070FA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F04812-F093-3F13-69FC-9534B0EEA7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CC28FA-C704-D53C-1EE2-60BA325686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2030B4-27A7-EB13-EA3C-3CF139C6E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CE9089-108A-DDF6-6B4C-84B0C63EE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0B313-FD28-4C65-3201-71E1BF4FB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846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9FE07C-546E-9D84-740F-161586151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EA879-E250-DB43-DDAD-749074B54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1F1BD9-7EBA-98B7-6AC0-6DCF319686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FAC7B3-FB35-CC49-995E-4491EDAB2BEA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68AAC-3CC7-EB5B-1397-7F13B60C4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C661B-7711-4346-DD47-0402CCA165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CDBC4-F361-4E49-86BE-03B1D47675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455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neural-network-optimization-7ca72d4db3e0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alexlenail.me/NN-SVG/index.html" TargetMode="External"/><Relationship Id="rId3" Type="http://schemas.openxmlformats.org/officeDocument/2006/relationships/image" Target="../media/image13.png"/><Relationship Id="rId7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2.png"/><Relationship Id="rId9" Type="http://schemas.openxmlformats.org/officeDocument/2006/relationships/image" Target="../media/image21.png"/><Relationship Id="rId1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NIST_database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arxiv.org/abs/1905.12787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C52E8-D8F0-7EAC-5C51-8A2A953BA9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K" dirty="0"/>
              <a:t>Learning in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8C906B-0D4B-FCE7-BC92-DDE7921206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K" dirty="0"/>
              <a:t>Anders Krogh</a:t>
            </a:r>
          </a:p>
          <a:p>
            <a:r>
              <a:rPr lang="en-DK" dirty="0"/>
              <a:t>Center for Health Data Science</a:t>
            </a:r>
          </a:p>
          <a:p>
            <a:r>
              <a:rPr lang="en-DK" dirty="0"/>
              <a:t>University of Copenhagen</a:t>
            </a:r>
          </a:p>
        </p:txBody>
      </p:sp>
    </p:spTree>
    <p:extLst>
      <p:ext uri="{BB962C8B-B14F-4D97-AF65-F5344CB8AC3E}">
        <p14:creationId xmlns:p14="http://schemas.microsoft.com/office/powerpoint/2010/main" val="1165274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2A042-E759-9A0C-CD21-332C1CB74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53732"/>
          </a:xfrm>
        </p:spPr>
        <p:txBody>
          <a:bodyPr>
            <a:normAutofit/>
          </a:bodyPr>
          <a:lstStyle/>
          <a:p>
            <a:r>
              <a:rPr lang="en-GB" sz="4000" dirty="0"/>
              <a:t>Over-fitting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950FA-0343-15C1-8C37-529A63466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744639"/>
            <a:ext cx="3587216" cy="40542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If the test error (loss) is larger than the training error, there is over-fitting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A typical sign of over-fitting:</a:t>
            </a:r>
          </a:p>
          <a:p>
            <a:pPr marL="0" indent="0">
              <a:buNone/>
            </a:pPr>
            <a:r>
              <a:rPr lang="en-GB" sz="2400" dirty="0"/>
              <a:t>Test error starts to grow while training error is still decreasing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66F54E-89D9-B84E-BDD6-F37B0253F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5417" y="1129078"/>
            <a:ext cx="7281028" cy="5285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181146-D63A-B578-F91F-664561D6874A}"/>
              </a:ext>
            </a:extLst>
          </p:cNvPr>
          <p:cNvSpPr txBox="1">
            <a:spLocks/>
          </p:cNvSpPr>
          <p:nvPr/>
        </p:nvSpPr>
        <p:spPr>
          <a:xfrm>
            <a:off x="6096000" y="1682221"/>
            <a:ext cx="3587216" cy="8011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Training network on 30000 images from MNIST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604925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72024-C967-BA6B-5106-777F0E2C5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8642"/>
          </a:xfrm>
        </p:spPr>
        <p:txBody>
          <a:bodyPr>
            <a:normAutofit/>
          </a:bodyPr>
          <a:lstStyle/>
          <a:p>
            <a:r>
              <a:rPr lang="en-GB" sz="4000" dirty="0"/>
              <a:t>Dealing with over-fitting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B753A58-83C5-A5FE-CB1E-5D362928E9A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354238"/>
            <a:ext cx="10515600" cy="48227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The </a:t>
            </a:r>
            <a:r>
              <a:rPr lang="en-GB" dirty="0">
                <a:solidFill>
                  <a:schemeClr val="accent1"/>
                </a:solidFill>
              </a:rPr>
              <a:t>network size</a:t>
            </a:r>
            <a:r>
              <a:rPr lang="en-GB" dirty="0"/>
              <a:t> can be decreased if it over-fits (e.g. fewer hidden units)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A </a:t>
            </a:r>
            <a:r>
              <a:rPr lang="en-GB" dirty="0">
                <a:solidFill>
                  <a:schemeClr val="accent1"/>
                </a:solidFill>
              </a:rPr>
              <a:t>weight decay*</a:t>
            </a:r>
            <a:r>
              <a:rPr lang="en-GB" dirty="0"/>
              <a:t> can mitigate over-fitting (other similar regularization techniques exists)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chemeClr val="accent1"/>
                </a:solidFill>
              </a:rPr>
              <a:t>Early stopping</a:t>
            </a:r>
            <a:r>
              <a:rPr lang="en-GB" dirty="0"/>
              <a:t>: Chose the network with lowest validation error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chemeClr val="accent1"/>
                </a:solidFill>
              </a:rPr>
              <a:t>Drop-out</a:t>
            </a:r>
            <a:r>
              <a:rPr lang="en-GB" dirty="0"/>
              <a:t>: A method that randomly removes hidden units. Increases robustness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E645418-CE00-A25E-7379-600F2F6859DE}"/>
                  </a:ext>
                </a:extLst>
              </p:cNvPr>
              <p:cNvSpPr txBox="1"/>
              <p:nvPr/>
            </p:nvSpPr>
            <p:spPr>
              <a:xfrm>
                <a:off x="838200" y="6377379"/>
                <a:ext cx="100287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Weight decay: a term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da-DK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GB" dirty="0"/>
                  <a:t> is subtracted from a weight </a:t>
                </a:r>
                <a14:m>
                  <m:oMath xmlns:m="http://schemas.openxmlformats.org/officeDocument/2006/math">
                    <m:r>
                      <a:rPr lang="da-DK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GB" dirty="0"/>
                  <a:t> in each iteration.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GB" dirty="0"/>
                  <a:t> is normally small, 10</a:t>
                </a:r>
                <a:r>
                  <a:rPr lang="en-GB" baseline="30000" dirty="0"/>
                  <a:t>-2</a:t>
                </a:r>
                <a:r>
                  <a:rPr lang="en-GB" dirty="0"/>
                  <a:t> to 10</a:t>
                </a:r>
                <a:r>
                  <a:rPr lang="en-GB" baseline="30000" dirty="0"/>
                  <a:t>-6</a:t>
                </a:r>
                <a:r>
                  <a:rPr lang="en-GB" dirty="0"/>
                  <a:t> 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E645418-CE00-A25E-7379-600F2F6859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6377379"/>
                <a:ext cx="10028771" cy="369332"/>
              </a:xfrm>
              <a:prstGeom prst="rect">
                <a:avLst/>
              </a:prstGeom>
              <a:blipFill>
                <a:blip r:embed="rId2"/>
                <a:stretch>
                  <a:fillRect l="-633" t="-6667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7174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CC4116-90F8-C62E-EABB-18EC5B76C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0135" y="180560"/>
            <a:ext cx="5311865" cy="44356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EF7D4D-159D-E980-03EC-8127A79F3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3236"/>
          </a:xfrm>
        </p:spPr>
        <p:txBody>
          <a:bodyPr>
            <a:normAutofit/>
          </a:bodyPr>
          <a:lstStyle/>
          <a:p>
            <a:r>
              <a:rPr lang="en-GB" sz="4000" dirty="0"/>
              <a:t>Local minima of the loss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7367-1E48-83BD-DD66-1D7B78508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6049297" cy="2654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For complex networks the loss has </a:t>
            </a:r>
            <a:r>
              <a:rPr lang="en-GB" sz="2400" dirty="0">
                <a:solidFill>
                  <a:schemeClr val="accent1"/>
                </a:solidFill>
              </a:rPr>
              <a:t>multiple local minima </a:t>
            </a:r>
          </a:p>
          <a:p>
            <a:pPr marL="0" indent="0">
              <a:buNone/>
            </a:pPr>
            <a:r>
              <a:rPr lang="en-GB" sz="2400" dirty="0"/>
              <a:t>Plain gradient descent does not work well</a:t>
            </a:r>
          </a:p>
          <a:p>
            <a:pPr marL="0" indent="0">
              <a:buNone/>
            </a:pPr>
            <a:r>
              <a:rPr lang="en-GB" sz="2400" dirty="0"/>
              <a:t>Stochastic gradient descent use “</a:t>
            </a:r>
            <a:r>
              <a:rPr lang="en-GB" sz="2400" dirty="0">
                <a:solidFill>
                  <a:schemeClr val="accent1"/>
                </a:solidFill>
              </a:rPr>
              <a:t>mini batches</a:t>
            </a:r>
            <a:r>
              <a:rPr lang="en-GB" sz="2400" dirty="0"/>
              <a:t>”</a:t>
            </a:r>
          </a:p>
          <a:p>
            <a:r>
              <a:rPr lang="en-GB" sz="2400" dirty="0"/>
              <a:t>The gradient is calculated over a random sample of a certain size – the </a:t>
            </a:r>
            <a:r>
              <a:rPr lang="en-GB" sz="2400" dirty="0">
                <a:solidFill>
                  <a:schemeClr val="accent1"/>
                </a:solidFill>
              </a:rPr>
              <a:t>batch size</a:t>
            </a:r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E7F990-06C3-7D16-F777-90D4C1982A87}"/>
              </a:ext>
            </a:extLst>
          </p:cNvPr>
          <p:cNvSpPr txBox="1">
            <a:spLocks/>
          </p:cNvSpPr>
          <p:nvPr/>
        </p:nvSpPr>
        <p:spPr>
          <a:xfrm>
            <a:off x="838200" y="3937819"/>
            <a:ext cx="10515600" cy="265471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For each cycle through the training set (</a:t>
            </a:r>
            <a:r>
              <a:rPr lang="en-GB" sz="2400" dirty="0">
                <a:solidFill>
                  <a:schemeClr val="accent1"/>
                </a:solidFill>
              </a:rPr>
              <a:t>epoch</a:t>
            </a:r>
            <a:r>
              <a:rPr lang="en-GB" sz="2400" dirty="0"/>
              <a:t>), the network is updated many times instead of just one</a:t>
            </a:r>
          </a:p>
          <a:p>
            <a:r>
              <a:rPr lang="en-GB" sz="2400" dirty="0"/>
              <a:t>Because of the randomness it can better escape local minima and has turned out to be much more efficient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There are many other “tricks”. Many of these are combined in </a:t>
            </a:r>
            <a:r>
              <a:rPr lang="en-GB" sz="2400" dirty="0">
                <a:solidFill>
                  <a:schemeClr val="accent1"/>
                </a:solidFill>
              </a:rPr>
              <a:t>the popular optimizer called Adam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AEDE7D-BD8B-5A34-1628-CA9B5BAA590F}"/>
              </a:ext>
            </a:extLst>
          </p:cNvPr>
          <p:cNvSpPr txBox="1"/>
          <p:nvPr/>
        </p:nvSpPr>
        <p:spPr>
          <a:xfrm>
            <a:off x="7433187" y="6091711"/>
            <a:ext cx="47588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/>
              <a:t>Figure copied from: </a:t>
            </a:r>
            <a:r>
              <a:rPr lang="en-GB" sz="1400">
                <a:hlinkClick r:id="rId3"/>
              </a:rPr>
              <a:t>https://towardsdatascience.com/neural-network-optimization-7ca72d4db3e0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2013924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5414A-6C58-63A5-CB73-BF2FDBF0B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975"/>
          </a:xfrm>
        </p:spPr>
        <p:txBody>
          <a:bodyPr>
            <a:normAutofit/>
          </a:bodyPr>
          <a:lstStyle/>
          <a:p>
            <a:r>
              <a:rPr lang="en-GB" sz="4000" dirty="0"/>
              <a:t>The optimizer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E54D5-7F11-E26A-9095-AD353CAA41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257300"/>
            <a:ext cx="4923269" cy="5235575"/>
          </a:xfrm>
        </p:spPr>
        <p:txBody>
          <a:bodyPr>
            <a:noAutofit/>
          </a:bodyPr>
          <a:lstStyle/>
          <a:p>
            <a:r>
              <a:rPr lang="en-GB" sz="2400" dirty="0"/>
              <a:t>In plain stochastic gradient descent (</a:t>
            </a:r>
            <a:r>
              <a:rPr lang="en-GB" sz="2400" dirty="0" err="1"/>
              <a:t>torch.optim.SGD</a:t>
            </a:r>
            <a:r>
              <a:rPr lang="en-GB" sz="2400" dirty="0"/>
              <a:t>) you need to set parameters (learning rate and momentum)</a:t>
            </a:r>
          </a:p>
          <a:p>
            <a:r>
              <a:rPr lang="en-GB" sz="2400" dirty="0"/>
              <a:t>The </a:t>
            </a:r>
            <a:r>
              <a:rPr lang="en-GB" sz="2400" dirty="0">
                <a:solidFill>
                  <a:schemeClr val="accent1"/>
                </a:solidFill>
              </a:rPr>
              <a:t>Adam</a:t>
            </a:r>
            <a:r>
              <a:rPr lang="en-GB" sz="2400" dirty="0"/>
              <a:t> </a:t>
            </a:r>
            <a:r>
              <a:rPr lang="en-GB" sz="2400" dirty="0">
                <a:solidFill>
                  <a:schemeClr val="accent1"/>
                </a:solidFill>
              </a:rPr>
              <a:t>optimizer</a:t>
            </a:r>
            <a:r>
              <a:rPr lang="en-GB" sz="2400" dirty="0"/>
              <a:t> is usually a better choice</a:t>
            </a:r>
          </a:p>
          <a:p>
            <a:pPr lvl="1"/>
            <a:r>
              <a:rPr lang="en-GB" dirty="0"/>
              <a:t>It automatically adapts the learning rate and momentum in clever ways</a:t>
            </a:r>
          </a:p>
          <a:p>
            <a:pPr lvl="1"/>
            <a:r>
              <a:rPr lang="en-GB" dirty="0"/>
              <a:t>It is based on SGD and uses mini-batches</a:t>
            </a:r>
          </a:p>
          <a:p>
            <a:pPr lvl="1"/>
            <a:r>
              <a:rPr lang="en-GB" dirty="0"/>
              <a:t>you can set a weight decay</a:t>
            </a:r>
          </a:p>
          <a:p>
            <a:endParaRPr lang="en-GB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0F5F3-AA7C-6FD5-336D-0DD482F95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216400"/>
            <a:ext cx="5181600" cy="1960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You can set parameters in Adam, such as </a:t>
            </a:r>
          </a:p>
          <a:p>
            <a:r>
              <a:rPr lang="en-GB" sz="2400" dirty="0"/>
              <a:t>learning rate (e.g. “</a:t>
            </a:r>
            <a:r>
              <a:rPr lang="en-GB" sz="2400" dirty="0" err="1"/>
              <a:t>lr</a:t>
            </a:r>
            <a:r>
              <a:rPr lang="en-GB" sz="2400" dirty="0"/>
              <a:t>=1.e-4”)</a:t>
            </a:r>
          </a:p>
          <a:p>
            <a:r>
              <a:rPr lang="en-GB" sz="2400" dirty="0"/>
              <a:t>“</a:t>
            </a:r>
            <a:r>
              <a:rPr lang="en-GB" sz="2400" dirty="0" err="1"/>
              <a:t>weight_decay</a:t>
            </a:r>
            <a:r>
              <a:rPr lang="en-GB" sz="2400" dirty="0"/>
              <a:t>=1.e-5”</a:t>
            </a:r>
          </a:p>
          <a:p>
            <a:endParaRPr lang="en-DK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8F6FC3-7E84-6835-B27F-7CE1BD200B33}"/>
              </a:ext>
            </a:extLst>
          </p:cNvPr>
          <p:cNvSpPr txBox="1"/>
          <p:nvPr/>
        </p:nvSpPr>
        <p:spPr>
          <a:xfrm>
            <a:off x="6172200" y="990600"/>
            <a:ext cx="47026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000" dirty="0"/>
              <a:t>Example of code using the Adam optimizer: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5E5C47-E56D-4B68-B4E1-C6B41C38C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524508"/>
            <a:ext cx="5829300" cy="234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9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84B26-A7DB-42E4-F868-A7796468E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K" sz="4000" dirty="0"/>
              <a:t>All the choices you have to make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CBC92-8B72-143C-4AC6-16984CF2A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There are </a:t>
            </a:r>
            <a:r>
              <a:rPr lang="en-GB" dirty="0">
                <a:solidFill>
                  <a:schemeClr val="accent1"/>
                </a:solidFill>
              </a:rPr>
              <a:t>many parameters you can vary in a Neural Network</a:t>
            </a:r>
            <a:r>
              <a:rPr lang="en-GB" dirty="0"/>
              <a:t>.</a:t>
            </a:r>
          </a:p>
          <a:p>
            <a:r>
              <a:rPr lang="en-GB" dirty="0"/>
              <a:t>It is a good idea to make an initial “</a:t>
            </a:r>
            <a:r>
              <a:rPr lang="en-GB" dirty="0">
                <a:solidFill>
                  <a:schemeClr val="accent1"/>
                </a:solidFill>
              </a:rPr>
              <a:t>grid search</a:t>
            </a:r>
            <a:r>
              <a:rPr lang="en-GB" dirty="0"/>
              <a:t>” where you systematically test performance by varying</a:t>
            </a:r>
          </a:p>
          <a:p>
            <a:pPr lvl="1"/>
            <a:r>
              <a:rPr lang="en-GB" dirty="0"/>
              <a:t>the number of hidden layers and their size</a:t>
            </a:r>
          </a:p>
          <a:p>
            <a:pPr lvl="1"/>
            <a:r>
              <a:rPr lang="en-GB" dirty="0"/>
              <a:t>other parameters one by one</a:t>
            </a:r>
          </a:p>
          <a:p>
            <a:r>
              <a:rPr lang="en-GB" dirty="0"/>
              <a:t>This is sometimes done on a reduced data set and or with quite few iterations</a:t>
            </a:r>
          </a:p>
          <a:p>
            <a:r>
              <a:rPr lang="en-GB" dirty="0"/>
              <a:t>There are also packages that can help with optimizing parameters</a:t>
            </a:r>
          </a:p>
          <a:p>
            <a:pPr marL="0" indent="0">
              <a:buNone/>
            </a:pPr>
            <a:endParaRPr lang="en-DK" sz="3200" dirty="0"/>
          </a:p>
        </p:txBody>
      </p:sp>
    </p:spTree>
    <p:extLst>
      <p:ext uri="{BB962C8B-B14F-4D97-AF65-F5344CB8AC3E}">
        <p14:creationId xmlns:p14="http://schemas.microsoft.com/office/powerpoint/2010/main" val="2740460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BC4DA-2A5C-65D6-A386-67B295A3C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378"/>
            <a:ext cx="10515600" cy="1325563"/>
          </a:xfrm>
        </p:spPr>
        <p:txBody>
          <a:bodyPr/>
          <a:lstStyle/>
          <a:p>
            <a:r>
              <a:rPr lang="en-DK" dirty="0"/>
              <a:t>Exercise with gene expression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E1D73-68F8-A839-F165-A284BA323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9619" y="1690688"/>
            <a:ext cx="5874181" cy="4351338"/>
          </a:xfrm>
        </p:spPr>
        <p:txBody>
          <a:bodyPr/>
          <a:lstStyle/>
          <a:p>
            <a:r>
              <a:rPr lang="en-GB" sz="2000" dirty="0"/>
              <a:t>RNA-</a:t>
            </a:r>
            <a:r>
              <a:rPr lang="en-GB" sz="2000" dirty="0" err="1"/>
              <a:t>seq</a:t>
            </a:r>
            <a:r>
              <a:rPr lang="en-GB" sz="2000" dirty="0"/>
              <a:t> is a great use-case for Machine Learning algorithms:</a:t>
            </a:r>
          </a:p>
          <a:p>
            <a:pPr lvl="1"/>
            <a:r>
              <a:rPr lang="en-GB" sz="1800" dirty="0"/>
              <a:t>High dimensional data</a:t>
            </a:r>
          </a:p>
          <a:p>
            <a:pPr lvl="1"/>
            <a:r>
              <a:rPr lang="en-GB" sz="1800" dirty="0"/>
              <a:t>Many cellular pathways are highly correlated</a:t>
            </a:r>
          </a:p>
          <a:p>
            <a:pPr lvl="1"/>
            <a:r>
              <a:rPr lang="en-GB" sz="1800" dirty="0"/>
              <a:t>Tissue specific</a:t>
            </a:r>
          </a:p>
          <a:p>
            <a:pPr lvl="1"/>
            <a:r>
              <a:rPr lang="en-DK" sz="1800" dirty="0"/>
              <a:t>Big datasets available (GTex)</a:t>
            </a:r>
          </a:p>
          <a:p>
            <a:r>
              <a:rPr lang="en-DK" sz="2000" dirty="0"/>
              <a:t>The exercise:</a:t>
            </a:r>
          </a:p>
          <a:p>
            <a:pPr lvl="1"/>
            <a:r>
              <a:rPr lang="en-DK" sz="1600" dirty="0"/>
              <a:t>Can a neural network capture the information encoded on gene expression and detect tissues?</a:t>
            </a:r>
          </a:p>
          <a:p>
            <a:pPr lvl="1"/>
            <a:r>
              <a:rPr lang="en-DK" sz="1600" dirty="0"/>
              <a:t>In the exercise we will build a neural network that learns the gene expression profile and is able to guess the tissue of origin</a:t>
            </a:r>
          </a:p>
          <a:p>
            <a:pPr lvl="1"/>
            <a:endParaRPr lang="en-DK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E219A3-0F42-71E4-9DE4-FFC2430263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8631"/>
          <a:stretch/>
        </p:blipFill>
        <p:spPr bwMode="auto">
          <a:xfrm>
            <a:off x="432626" y="1371601"/>
            <a:ext cx="4155051" cy="5121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B638B3-0943-CF23-BB53-89795DA49CF1}"/>
              </a:ext>
            </a:extLst>
          </p:cNvPr>
          <p:cNvSpPr txBox="1"/>
          <p:nvPr/>
        </p:nvSpPr>
        <p:spPr>
          <a:xfrm>
            <a:off x="432626" y="6492875"/>
            <a:ext cx="85874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K" sz="1600" dirty="0"/>
              <a:t>Figure adapted  from the G</a:t>
            </a:r>
            <a:r>
              <a:rPr lang="en-GB" sz="1600" dirty="0"/>
              <a:t>t</a:t>
            </a:r>
            <a:r>
              <a:rPr lang="en-DK" sz="1600" dirty="0"/>
              <a:t>ex Consortium (2020). </a:t>
            </a:r>
            <a:r>
              <a:rPr lang="en-GB" sz="1600" dirty="0"/>
              <a:t>https://</a:t>
            </a:r>
            <a:r>
              <a:rPr lang="en-GB" sz="1600" dirty="0" err="1"/>
              <a:t>pubmed.ncbi.nlm.nih.gov</a:t>
            </a:r>
            <a:r>
              <a:rPr lang="en-GB" sz="1600" dirty="0"/>
              <a:t>/32913098/</a:t>
            </a:r>
          </a:p>
        </p:txBody>
      </p:sp>
    </p:spTree>
    <p:extLst>
      <p:ext uri="{BB962C8B-B14F-4D97-AF65-F5344CB8AC3E}">
        <p14:creationId xmlns:p14="http://schemas.microsoft.com/office/powerpoint/2010/main" val="3726939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B70D3-48DC-C7B2-45D7-37384BF8E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734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dirty="0"/>
              <a:t>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FD5D5-858E-A30E-D2D5-3C231D50EF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38766"/>
            <a:ext cx="5181600" cy="5419234"/>
          </a:xfrm>
        </p:spPr>
        <p:txBody>
          <a:bodyPr>
            <a:normAutofit/>
          </a:bodyPr>
          <a:lstStyle/>
          <a:p>
            <a:r>
              <a:rPr lang="en-GB" sz="2400" dirty="0"/>
              <a:t>We used the </a:t>
            </a:r>
            <a:r>
              <a:rPr lang="en-GB" sz="2400" b="1" dirty="0">
                <a:solidFill>
                  <a:schemeClr val="accent1"/>
                </a:solidFill>
              </a:rPr>
              <a:t>squared error </a:t>
            </a:r>
            <a:r>
              <a:rPr lang="en-GB" sz="2400" dirty="0"/>
              <a:t>to quantify the error of a neural network </a:t>
            </a:r>
          </a:p>
          <a:p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r>
              <a:rPr lang="en-GB" sz="2400" dirty="0"/>
              <a:t>This is also called the </a:t>
            </a:r>
            <a:r>
              <a:rPr lang="en-GB" sz="2400" b="1" dirty="0">
                <a:solidFill>
                  <a:schemeClr val="accent1"/>
                </a:solidFill>
              </a:rPr>
              <a:t>loss function </a:t>
            </a:r>
            <a:r>
              <a:rPr lang="en-GB" sz="2400" dirty="0"/>
              <a:t>or cost function</a:t>
            </a:r>
          </a:p>
          <a:p>
            <a:r>
              <a:rPr lang="en-GB" sz="2400" dirty="0"/>
              <a:t>The choice of loss function depends on the type of problem</a:t>
            </a:r>
          </a:p>
          <a:p>
            <a:r>
              <a:rPr lang="en-GB" sz="2400" dirty="0"/>
              <a:t>Squared error is often used for regression problems</a:t>
            </a:r>
          </a:p>
          <a:p>
            <a:endParaRPr lang="en-GB" sz="2400" dirty="0"/>
          </a:p>
          <a:p>
            <a:pPr marL="0" indent="0">
              <a:buNone/>
            </a:pPr>
            <a:r>
              <a:rPr lang="en-GB" sz="1800" dirty="0"/>
              <a:t>Regression: predict (continuous) variables </a:t>
            </a:r>
            <a:r>
              <a:rPr lang="en-GB" sz="1800" i="1" dirty="0"/>
              <a:t>y</a:t>
            </a:r>
            <a:r>
              <a:rPr lang="en-GB" sz="1800" dirty="0"/>
              <a:t> from other variables </a:t>
            </a:r>
            <a:r>
              <a:rPr lang="en-GB" sz="1800" i="1" dirty="0"/>
              <a:t>x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B7893F-6DF3-AA24-2EF4-C9E1966D7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38766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Maximum likelihood estimation</a:t>
            </a:r>
            <a:endParaRPr lang="en-GB" sz="2400" dirty="0"/>
          </a:p>
          <a:p>
            <a:r>
              <a:rPr lang="en-GB" sz="2400" dirty="0"/>
              <a:t>Many loss functions correspond to a negative log likelihood:</a:t>
            </a:r>
          </a:p>
          <a:p>
            <a:pPr marL="0" indent="0">
              <a:buNone/>
            </a:pP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The higher the probability of your data, the better</a:t>
            </a:r>
          </a:p>
          <a:p>
            <a:r>
              <a:rPr lang="en-GB" sz="2400" dirty="0"/>
              <a:t>Squared loss corresponds to a model with normally distributed errors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20DF5E-71C0-396A-C7E7-4C3FB0228E45}"/>
              </a:ext>
            </a:extLst>
          </p:cNvPr>
          <p:cNvSpPr txBox="1"/>
          <p:nvPr/>
        </p:nvSpPr>
        <p:spPr>
          <a:xfrm>
            <a:off x="7617180" y="2642031"/>
            <a:ext cx="25055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1"/>
                </a:solidFill>
              </a:rPr>
              <a:t>Loss = –log P(data)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1FF1AEE-0744-346F-43B0-1471FF0FB3FF}"/>
                  </a:ext>
                </a:extLst>
              </p:cNvPr>
              <p:cNvSpPr txBox="1"/>
              <p:nvPr/>
            </p:nvSpPr>
            <p:spPr>
              <a:xfrm>
                <a:off x="1449729" y="2149849"/>
                <a:ext cx="3724154" cy="988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4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da-DK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da-DK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da-DK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da-DK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b>
                                      <m: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da-DK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da-DK" sz="24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da-DK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da-DK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DK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1FF1AEE-0744-346F-43B0-1471FF0FB3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729" y="2149849"/>
                <a:ext cx="3724154" cy="988540"/>
              </a:xfrm>
              <a:prstGeom prst="rect">
                <a:avLst/>
              </a:prstGeom>
              <a:blipFill>
                <a:blip r:embed="rId2"/>
                <a:stretch>
                  <a:fillRect t="-130380" b="-1797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69319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45F20-B0BF-F5F4-6E89-063F1DC9B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3615"/>
          </a:xfrm>
        </p:spPr>
        <p:txBody>
          <a:bodyPr>
            <a:normAutofit/>
          </a:bodyPr>
          <a:lstStyle/>
          <a:p>
            <a:r>
              <a:rPr lang="en-DK" sz="4000" dirty="0"/>
              <a:t>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A951A1-CEA5-F6F4-195E-6A463C245B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70747" y="4674375"/>
                <a:ext cx="10515600" cy="1702166"/>
              </a:xfrm>
            </p:spPr>
            <p:txBody>
              <a:bodyPr>
                <a:normAutofit lnSpcReduction="10000"/>
              </a:bodyPr>
              <a:lstStyle/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da-DK" sz="240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da-DK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da-DK" sz="2400" i="1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da-DK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da-DK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a-DK" sz="2400" i="1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da-DK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da-DK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sz="2400"/>
                          <m:t>log</m:t>
                        </m:r>
                        <m:r>
                          <m:rPr>
                            <m:nor/>
                          </m:rPr>
                          <a:rPr lang="da-DK" sz="2400"/>
                          <m:t> </m:t>
                        </m:r>
                        <m:sSub>
                          <m:sSubPr>
                            <m:ctrlPr>
                              <a:rPr lang="da-DK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a-DK" sz="2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a-DK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d>
                          <m:dPr>
                            <m:ctrlPr>
                              <a:rPr lang="da-DK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a-DK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a-DK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da-DK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+</m:t>
                        </m:r>
                      </m:e>
                    </m:nary>
                  </m:oMath>
                </a14:m>
                <a:r>
                  <a:rPr lang="da-DK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a-DK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da-DK" sz="2400" i="1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nor/>
                      </m:rPr>
                      <a:rPr lang="en-GB" sz="2400"/>
                      <m:t>log</m:t>
                    </m:r>
                    <m:r>
                      <m:rPr>
                        <m:nor/>
                      </m:rPr>
                      <a:rPr lang="da-DK" sz="2400"/>
                      <m:t> (1−</m:t>
                    </m:r>
                    <m:sSub>
                      <m:sSubPr>
                        <m:ctrlPr>
                          <a:rPr lang="da-DK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d>
                      <m:dPr>
                        <m:ctrlPr>
                          <a:rPr lang="da-DK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a-DK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a-DK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da-DK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da-DK" sz="2400" i="1">
                        <a:latin typeface="Cambria Math" panose="02040503050406030204" pitchFamily="18" charset="0"/>
                      </a:rPr>
                      <m:t>)] </m:t>
                    </m:r>
                  </m:oMath>
                </a14:m>
                <a:endParaRPr lang="da-DK" sz="2400" dirty="0"/>
              </a:p>
              <a:p>
                <a:r>
                  <a:rPr lang="en-GB" sz="2400" dirty="0"/>
                  <a:t>If there are no hidden units, it is the same as </a:t>
                </a:r>
                <a:r>
                  <a:rPr lang="en-GB" sz="2400" dirty="0">
                    <a:solidFill>
                      <a:schemeClr val="accent1"/>
                    </a:solidFill>
                  </a:rPr>
                  <a:t>logistic regression</a:t>
                </a:r>
              </a:p>
              <a:p>
                <a:endParaRPr lang="en-GB" sz="2400" dirty="0"/>
              </a:p>
              <a:p>
                <a:r>
                  <a:rPr lang="en-GB" sz="2400" dirty="0"/>
                  <a:t>You can multiple outputs and add the terms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A951A1-CEA5-F6F4-195E-6A463C245B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70747" y="4674375"/>
                <a:ext cx="10515600" cy="1702166"/>
              </a:xfrm>
              <a:blipFill>
                <a:blip r:embed="rId2"/>
                <a:stretch>
                  <a:fillRect l="-844" t="-39259" b="-44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F2EC566-F5FF-FE46-33C0-534BCFF9B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532" y="710375"/>
            <a:ext cx="5831573" cy="386162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B1F5D1D0-8F7F-0702-3273-CDF5992899D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70747" y="1883854"/>
                <a:ext cx="4621673" cy="311944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sz="2400" dirty="0"/>
                  <a:t>When there are two classes:</a:t>
                </a:r>
              </a:p>
              <a:p>
                <a:pPr lvl="1"/>
                <a:r>
                  <a:rPr lang="en-GB" sz="2000" dirty="0"/>
                  <a:t>Use </a:t>
                </a:r>
                <a:r>
                  <a:rPr lang="en-GB" sz="2000" dirty="0">
                    <a:solidFill>
                      <a:schemeClr val="accent1"/>
                    </a:solidFill>
                  </a:rPr>
                  <a:t>probabilities</a:t>
                </a:r>
                <a:r>
                  <a:rPr lang="en-GB" sz="2000" dirty="0"/>
                  <a:t> </a:t>
                </a:r>
              </a:p>
              <a:p>
                <a:pPr lvl="1"/>
                <a:r>
                  <a:rPr lang="en-GB" sz="2000" dirty="0"/>
                  <a:t>Change loss function </a:t>
                </a:r>
                <a14:m>
                  <m:oMath xmlns:m="http://schemas.openxmlformats.org/officeDocument/2006/math">
                    <m:r>
                      <a:rPr lang="en-GB" sz="200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00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</m:oMath>
                </a14:m>
                <a:endParaRPr lang="en-GB" sz="2000" dirty="0"/>
              </a:p>
              <a:p>
                <a:endParaRPr lang="en-GB" sz="2400" dirty="0">
                  <a:solidFill>
                    <a:schemeClr val="accent1"/>
                  </a:solidFill>
                </a:endParaRPr>
              </a:p>
              <a:p>
                <a:r>
                  <a:rPr lang="en-GB" sz="2400" dirty="0">
                    <a:solidFill>
                      <a:schemeClr val="accent1"/>
                    </a:solidFill>
                  </a:rPr>
                  <a:t>Maximum likelihood </a:t>
                </a:r>
                <a:r>
                  <a:rPr lang="en-GB" sz="2400" dirty="0"/>
                  <a:t>leads to the </a:t>
                </a:r>
                <a:r>
                  <a:rPr lang="en-GB" sz="2400" dirty="0">
                    <a:solidFill>
                      <a:schemeClr val="accent1"/>
                    </a:solidFill>
                  </a:rPr>
                  <a:t>binary cross entropy </a:t>
                </a:r>
                <a:r>
                  <a:rPr lang="en-GB" sz="2400" dirty="0"/>
                  <a:t>loss: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400" dirty="0"/>
                  <a:t>	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B1F5D1D0-8F7F-0702-3273-CDF5992899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0747" y="1883854"/>
                <a:ext cx="4621673" cy="3119447"/>
              </a:xfrm>
              <a:prstGeom prst="rect">
                <a:avLst/>
              </a:prstGeom>
              <a:blipFill>
                <a:blip r:embed="rId4"/>
                <a:stretch>
                  <a:fillRect l="-1918" t="-24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576FA58F-C49C-8F25-2D4D-9403098497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9259"/>
          <a:stretch/>
        </p:blipFill>
        <p:spPr>
          <a:xfrm>
            <a:off x="10103613" y="1088917"/>
            <a:ext cx="1456065" cy="12183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CEE657-D036-ACB2-A686-B41F40442C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8730" y="2623382"/>
            <a:ext cx="1454853" cy="12544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8D9B34-1C42-AA61-9059-4592C23982B2}"/>
              </a:ext>
            </a:extLst>
          </p:cNvPr>
          <p:cNvSpPr txBox="1"/>
          <p:nvPr/>
        </p:nvSpPr>
        <p:spPr>
          <a:xfrm>
            <a:off x="7972754" y="749464"/>
            <a:ext cx="1213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/>
              <a:t>P(cat)=1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62F9FF8-0AF1-9D3C-9D9F-E5C403EB1000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9185907" y="966704"/>
            <a:ext cx="2302054" cy="135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512F92D-E3C8-7066-0B15-3A82390AD3B4}"/>
              </a:ext>
            </a:extLst>
          </p:cNvPr>
          <p:cNvSpPr txBox="1"/>
          <p:nvPr/>
        </p:nvSpPr>
        <p:spPr>
          <a:xfrm>
            <a:off x="9086938" y="3830760"/>
            <a:ext cx="1213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/>
              <a:t>P(cat)=0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AEEBA4-425F-46E0-854B-CA93726D0E54}"/>
              </a:ext>
            </a:extLst>
          </p:cNvPr>
          <p:cNvCxnSpPr>
            <a:cxnSpLocks/>
          </p:cNvCxnSpPr>
          <p:nvPr/>
        </p:nvCxnSpPr>
        <p:spPr>
          <a:xfrm flipV="1">
            <a:off x="6821727" y="4071052"/>
            <a:ext cx="2302054" cy="135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0AF0D37-ADDA-38FC-720D-5311C00A7AD9}"/>
              </a:ext>
            </a:extLst>
          </p:cNvPr>
          <p:cNvSpPr txBox="1"/>
          <p:nvPr/>
        </p:nvSpPr>
        <p:spPr>
          <a:xfrm rot="17586129">
            <a:off x="8096927" y="2267696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Sigmoid output</a:t>
            </a:r>
          </a:p>
        </p:txBody>
      </p:sp>
    </p:spTree>
    <p:extLst>
      <p:ext uri="{BB962C8B-B14F-4D97-AF65-F5344CB8AC3E}">
        <p14:creationId xmlns:p14="http://schemas.microsoft.com/office/powerpoint/2010/main" val="3268088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08FB4-9416-4DA9-A5EB-E620E928A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4743"/>
          </a:xfrm>
        </p:spPr>
        <p:txBody>
          <a:bodyPr>
            <a:normAutofit/>
          </a:bodyPr>
          <a:lstStyle/>
          <a:p>
            <a:r>
              <a:rPr lang="en-GB" sz="4000" dirty="0"/>
              <a:t>Activation functions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6E5057-6AF8-CB24-9D30-87C9C8E0770E}"/>
              </a:ext>
            </a:extLst>
          </p:cNvPr>
          <p:cNvGrpSpPr/>
          <p:nvPr/>
        </p:nvGrpSpPr>
        <p:grpSpPr>
          <a:xfrm>
            <a:off x="902991" y="3591166"/>
            <a:ext cx="4434463" cy="3033576"/>
            <a:chOff x="575948" y="1245829"/>
            <a:chExt cx="4434463" cy="30335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0AB45AA-8191-E08D-D7BE-9E9D2F911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5948" y="1245829"/>
              <a:ext cx="4434463" cy="3033576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B51A517-862C-EFA1-6D2A-D8B3559AF53A}"/>
                    </a:ext>
                  </a:extLst>
                </p:cNvPr>
                <p:cNvSpPr txBox="1"/>
                <p:nvPr/>
              </p:nvSpPr>
              <p:spPr>
                <a:xfrm>
                  <a:off x="3307103" y="2889464"/>
                  <a:ext cx="992836" cy="71724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da-DK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da-DK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a-DK" sz="24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da-DK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p>
                            </m:sSup>
                          </m:num>
                          <m:den>
                            <m:r>
                              <a:rPr lang="da-DK" sz="2400" b="0" i="1" smtClean="0">
                                <a:latin typeface="Cambria Math" panose="02040503050406030204" pitchFamily="18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lang="da-DK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a-DK" sz="24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da-DK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p>
                            </m:sSup>
                          </m:den>
                        </m:f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en-DK" sz="2400" dirty="0"/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B51A517-862C-EFA1-6D2A-D8B3559AF53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07103" y="2889464"/>
                  <a:ext cx="992836" cy="717248"/>
                </a:xfrm>
                <a:prstGeom prst="rect">
                  <a:avLst/>
                </a:prstGeom>
                <a:blipFill>
                  <a:blip r:embed="rId3"/>
                  <a:stretch>
                    <a:fillRect l="-7595" r="-11392" b="-14035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25D69B3-2A61-6957-DE8C-3872B8A59D0D}"/>
                </a:ext>
              </a:extLst>
            </p:cNvPr>
            <p:cNvSpPr txBox="1"/>
            <p:nvPr/>
          </p:nvSpPr>
          <p:spPr>
            <a:xfrm>
              <a:off x="926927" y="1446787"/>
              <a:ext cx="23801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/>
                <a:t>Sigmoid</a:t>
              </a:r>
              <a:r>
                <a:rPr lang="en-GB" sz="2400" dirty="0"/>
                <a:t> is mostly</a:t>
              </a:r>
            </a:p>
            <a:p>
              <a:r>
                <a:rPr lang="en-GB" sz="2400" dirty="0"/>
                <a:t>used to output probabilities for binary outcomes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7EE0A9-2ECF-87AE-D8D6-BC32B37ADC9D}"/>
              </a:ext>
            </a:extLst>
          </p:cNvPr>
          <p:cNvGrpSpPr/>
          <p:nvPr/>
        </p:nvGrpSpPr>
        <p:grpSpPr>
          <a:xfrm>
            <a:off x="7037563" y="3649863"/>
            <a:ext cx="4396635" cy="3033575"/>
            <a:chOff x="4221273" y="3824424"/>
            <a:chExt cx="4396635" cy="303357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C064A1-6807-A786-1D3B-C8A68877A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21273" y="3824424"/>
              <a:ext cx="4396635" cy="303357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BABC22FB-9AEA-D18E-FB78-95D016816B7D}"/>
                    </a:ext>
                  </a:extLst>
                </p:cNvPr>
                <p:cNvSpPr txBox="1"/>
                <p:nvPr/>
              </p:nvSpPr>
              <p:spPr>
                <a:xfrm>
                  <a:off x="6654870" y="6009409"/>
                  <a:ext cx="1963038" cy="4834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unc>
                          <m:funcPr>
                            <m:ctrlPr>
                              <a:rPr lang="da-DK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box>
                              <m:boxPr>
                                <m:ctrlPr>
                                  <a:rPr lang="da-DK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da-DK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a-DK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da-DK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𝛽</m:t>
                                    </m:r>
                                  </m:den>
                                </m:f>
                              </m:e>
                            </m:box>
                            <m:r>
                              <m:rPr>
                                <m:sty m:val="p"/>
                              </m:rPr>
                              <a:rPr lang="da-DK" sz="24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da-DK" sz="2400" b="0" i="1" smtClean="0">
                                <a:latin typeface="Cambria Math" panose="02040503050406030204" pitchFamily="18" charset="0"/>
                              </a:rPr>
                              <m:t>(1+</m:t>
                            </m:r>
                            <m:sSup>
                              <m:sSupPr>
                                <m:ctrlPr>
                                  <a:rPr lang="da-DK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a-DK" sz="24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da-DK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  <m:r>
                                  <a:rPr lang="da-DK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p>
                            </m:sSup>
                            <m:r>
                              <a:rPr lang="da-DK" sz="24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en-DK" sz="2400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BABC22FB-9AEA-D18E-FB78-95D016816B7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54870" y="6009409"/>
                  <a:ext cx="1963038" cy="483466"/>
                </a:xfrm>
                <a:prstGeom prst="rect">
                  <a:avLst/>
                </a:prstGeom>
                <a:blipFill>
                  <a:blip r:embed="rId5"/>
                  <a:stretch>
                    <a:fillRect l="-2564" t="-2564" r="-5769" b="-17949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82DC7CB-37D4-A3D3-FC1A-78B74A6B5691}"/>
                </a:ext>
              </a:extLst>
            </p:cNvPr>
            <p:cNvSpPr txBox="1"/>
            <p:nvPr/>
          </p:nvSpPr>
          <p:spPr>
            <a:xfrm>
              <a:off x="4561133" y="4359593"/>
              <a:ext cx="23801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 err="1"/>
                <a:t>Softplus</a:t>
              </a:r>
              <a:endParaRPr lang="en-GB" sz="2400" dirty="0"/>
            </a:p>
            <a:p>
              <a:r>
                <a:rPr lang="en-GB" sz="2400" dirty="0"/>
                <a:t>is a smooth replacement for </a:t>
              </a:r>
              <a:r>
                <a:rPr lang="en-GB" sz="2400" dirty="0" err="1"/>
                <a:t>ReLU</a:t>
              </a:r>
              <a:endParaRPr lang="en-GB" sz="24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2567299-5F43-3B29-9139-C2DB68AA8E5F}"/>
              </a:ext>
            </a:extLst>
          </p:cNvPr>
          <p:cNvSpPr txBox="1"/>
          <p:nvPr/>
        </p:nvSpPr>
        <p:spPr>
          <a:xfrm>
            <a:off x="855982" y="1565878"/>
            <a:ext cx="4516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Linear</a:t>
            </a:r>
            <a:r>
              <a:rPr lang="en-GB" sz="2400" dirty="0"/>
              <a:t> (or no activation)</a:t>
            </a:r>
          </a:p>
          <a:p>
            <a:r>
              <a:rPr lang="en-GB" sz="2400" dirty="0"/>
              <a:t>Used for unbounded continues values (temperature, distance, …)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E6BBE00-C5AA-04A9-0B30-DE3CA79A9B60}"/>
              </a:ext>
            </a:extLst>
          </p:cNvPr>
          <p:cNvGrpSpPr/>
          <p:nvPr/>
        </p:nvGrpSpPr>
        <p:grpSpPr>
          <a:xfrm>
            <a:off x="7037563" y="412105"/>
            <a:ext cx="4396635" cy="3016895"/>
            <a:chOff x="7500455" y="1220024"/>
            <a:chExt cx="4396635" cy="301689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69F451D-EFE9-33DA-9348-F33647F12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00455" y="1220024"/>
              <a:ext cx="4396635" cy="3016895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5511267-DC03-61CF-278C-C35F3C754F67}"/>
                </a:ext>
              </a:extLst>
            </p:cNvPr>
            <p:cNvSpPr txBox="1"/>
            <p:nvPr/>
          </p:nvSpPr>
          <p:spPr>
            <a:xfrm>
              <a:off x="7766253" y="1433291"/>
              <a:ext cx="358754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 err="1"/>
                <a:t>ReLU</a:t>
              </a:r>
              <a:r>
                <a:rPr lang="en-GB" sz="2400" b="1" dirty="0"/>
                <a:t>: Rectified Linear Unit</a:t>
              </a:r>
            </a:p>
            <a:p>
              <a:r>
                <a:rPr lang="en-GB" sz="2400" dirty="0"/>
                <a:t>Often used for hidden</a:t>
              </a:r>
            </a:p>
            <a:p>
              <a:r>
                <a:rPr lang="en-GB" sz="2400" dirty="0"/>
                <a:t>units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2802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2163CF69-30C5-5FF7-D6A0-096CCFA4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4863" y="1291238"/>
            <a:ext cx="5471863" cy="44851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D3DDB2-57FF-C4A0-BE19-D71F3E506D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24" b="1"/>
          <a:stretch/>
        </p:blipFill>
        <p:spPr>
          <a:xfrm>
            <a:off x="10509645" y="2579452"/>
            <a:ext cx="1032776" cy="99245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E897367-4A0A-5491-047C-F4B63EAEB293}"/>
              </a:ext>
            </a:extLst>
          </p:cNvPr>
          <p:cNvSpPr txBox="1"/>
          <p:nvPr/>
        </p:nvSpPr>
        <p:spPr>
          <a:xfrm rot="16200000">
            <a:off x="4955006" y="3271155"/>
            <a:ext cx="849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400" dirty="0"/>
              <a:t>Input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A912D9-7E9A-A470-448D-CC1B42CD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5159"/>
          </a:xfrm>
        </p:spPr>
        <p:txBody>
          <a:bodyPr>
            <a:normAutofit/>
          </a:bodyPr>
          <a:lstStyle/>
          <a:p>
            <a:r>
              <a:rPr lang="en-DK" sz="4000" dirty="0"/>
              <a:t>What if we have multiple classes?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E32B395-A66A-A9CE-E76B-6664CC5E3577}"/>
              </a:ext>
            </a:extLst>
          </p:cNvPr>
          <p:cNvGrpSpPr/>
          <p:nvPr/>
        </p:nvGrpSpPr>
        <p:grpSpPr>
          <a:xfrm>
            <a:off x="723727" y="1816338"/>
            <a:ext cx="3740234" cy="2445319"/>
            <a:chOff x="7797339" y="402532"/>
            <a:chExt cx="4139738" cy="274130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C2A7D77-D08E-9A25-3FA1-4DC1C5FF7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97339" y="402532"/>
              <a:ext cx="4139738" cy="274130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7B7E119-F3E4-3356-2831-C99F2BA5DE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9259"/>
            <a:stretch/>
          </p:blipFill>
          <p:spPr>
            <a:xfrm>
              <a:off x="10666304" y="640338"/>
              <a:ext cx="1033637" cy="86488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560D51C-134B-719E-AB42-29D6C4E9C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37657" y="1818895"/>
              <a:ext cx="1032776" cy="890506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7E3D25D8-1A93-9898-0F4B-E121755783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9259"/>
          <a:stretch/>
        </p:blipFill>
        <p:spPr>
          <a:xfrm>
            <a:off x="10522671" y="4467604"/>
            <a:ext cx="1033637" cy="8648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8F4935E-CFA6-8A18-9E2D-1041C7D025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22671" y="3551698"/>
            <a:ext cx="1032776" cy="89050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062EFE8-8351-2EC1-36F2-01CC9943E3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7734" y="1808825"/>
            <a:ext cx="882650" cy="8445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43030B-255B-6512-98C8-2448786739F4}"/>
              </a:ext>
            </a:extLst>
          </p:cNvPr>
          <p:cNvSpPr txBox="1"/>
          <p:nvPr/>
        </p:nvSpPr>
        <p:spPr>
          <a:xfrm>
            <a:off x="5592748" y="6387407"/>
            <a:ext cx="68738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K" sz="1600" dirty="0"/>
              <a:t>Neural net drawing made at </a:t>
            </a:r>
            <a:r>
              <a:rPr lang="en-DK" sz="1600" dirty="0">
                <a:hlinkClick r:id="rId8"/>
              </a:rPr>
              <a:t>http://alexlenail.me/NN-SVG/index.html</a:t>
            </a:r>
            <a:endParaRPr lang="en-DK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A918BA-F789-CCE8-FA2C-9CE2B7410F99}"/>
              </a:ext>
            </a:extLst>
          </p:cNvPr>
          <p:cNvSpPr txBox="1"/>
          <p:nvPr/>
        </p:nvSpPr>
        <p:spPr>
          <a:xfrm>
            <a:off x="838200" y="1347279"/>
            <a:ext cx="3625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Sigmoid for two classes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CFBDF89-7C74-C409-723A-833D3F216430}"/>
              </a:ext>
            </a:extLst>
          </p:cNvPr>
          <p:cNvSpPr txBox="1"/>
          <p:nvPr/>
        </p:nvSpPr>
        <p:spPr>
          <a:xfrm>
            <a:off x="838200" y="4315844"/>
            <a:ext cx="3235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P(class 0) = 1–P(class 1)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7943CA5-7096-ADC3-BD88-0774FF921217}"/>
              </a:ext>
            </a:extLst>
          </p:cNvPr>
          <p:cNvSpPr txBox="1"/>
          <p:nvPr/>
        </p:nvSpPr>
        <p:spPr>
          <a:xfrm rot="16200000">
            <a:off x="-149488" y="2752742"/>
            <a:ext cx="1356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P(class 1)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3276D8-25D4-1206-1C65-18A73019BA6B}"/>
              </a:ext>
            </a:extLst>
          </p:cNvPr>
          <p:cNvSpPr txBox="1"/>
          <p:nvPr/>
        </p:nvSpPr>
        <p:spPr>
          <a:xfrm>
            <a:off x="9673317" y="1246881"/>
            <a:ext cx="10791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400" dirty="0"/>
              <a:t>Output</a:t>
            </a:r>
          </a:p>
          <a:p>
            <a:r>
              <a:rPr lang="en-DK" sz="2400" dirty="0"/>
              <a:t>class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20D51E4-0B79-9258-2396-F1CFC7C31C7C}"/>
              </a:ext>
            </a:extLst>
          </p:cNvPr>
          <p:cNvSpPr txBox="1"/>
          <p:nvPr/>
        </p:nvSpPr>
        <p:spPr>
          <a:xfrm>
            <a:off x="9994532" y="2207644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400" dirty="0"/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2D3DF3-B160-D997-429A-72D64F058CE3}"/>
              </a:ext>
            </a:extLst>
          </p:cNvPr>
          <p:cNvSpPr txBox="1"/>
          <p:nvPr/>
        </p:nvSpPr>
        <p:spPr>
          <a:xfrm>
            <a:off x="9994532" y="2918844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400" dirty="0"/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0EC2C85-F1B3-91B8-8F88-3E266E268EA6}"/>
              </a:ext>
            </a:extLst>
          </p:cNvPr>
          <p:cNvSpPr txBox="1"/>
          <p:nvPr/>
        </p:nvSpPr>
        <p:spPr>
          <a:xfrm>
            <a:off x="9994532" y="3655444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400" dirty="0"/>
              <a:t>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9A7FD24-570A-E739-02F2-80B7CFEB013A}"/>
              </a:ext>
            </a:extLst>
          </p:cNvPr>
          <p:cNvSpPr txBox="1"/>
          <p:nvPr/>
        </p:nvSpPr>
        <p:spPr>
          <a:xfrm>
            <a:off x="9994532" y="4353944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400" dirty="0"/>
              <a:t>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1DC3F4B-2D16-D8C4-3313-47925A7265F9}"/>
              </a:ext>
            </a:extLst>
          </p:cNvPr>
          <p:cNvSpPr txBox="1"/>
          <p:nvPr/>
        </p:nvSpPr>
        <p:spPr>
          <a:xfrm>
            <a:off x="844461" y="5712736"/>
            <a:ext cx="1071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We would like the network to output the probability of each class</a:t>
            </a:r>
          </a:p>
        </p:txBody>
      </p:sp>
    </p:spTree>
    <p:extLst>
      <p:ext uri="{BB962C8B-B14F-4D97-AF65-F5344CB8AC3E}">
        <p14:creationId xmlns:p14="http://schemas.microsoft.com/office/powerpoint/2010/main" val="4230052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2551-B03B-90E4-ABF4-80FE25C0E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0997"/>
          </a:xfrm>
        </p:spPr>
        <p:txBody>
          <a:bodyPr>
            <a:normAutofit/>
          </a:bodyPr>
          <a:lstStyle/>
          <a:p>
            <a:r>
              <a:rPr lang="en-DK" sz="4000" dirty="0"/>
              <a:t>Multiple classes: Softmax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0F5F97C-0923-286C-F6DE-8A3E320930E0}"/>
                  </a:ext>
                </a:extLst>
              </p:cNvPr>
              <p:cNvSpPr txBox="1"/>
              <p:nvPr/>
            </p:nvSpPr>
            <p:spPr>
              <a:xfrm>
                <a:off x="7401871" y="2509111"/>
                <a:ext cx="4050613" cy="90454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a-DK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a-DK" sz="2400" b="0" i="0" smtClean="0">
                          <a:latin typeface="Cambria Math" panose="02040503050406030204" pitchFamily="18" charset="0"/>
                        </a:rPr>
                        <m:t>softmax</m:t>
                      </m:r>
                      <m:d>
                        <m:dPr>
                          <m:ctrlPr>
                            <a:rPr lang="da-DK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da-DK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a-DK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da-DK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a-DK" sz="2400" b="0" i="1" smtClean="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da-DK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ctrlP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da-DK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a-DK" sz="24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da-DK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a-DK" sz="2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da-DK" sz="240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  <m:r>
                        <a:rPr lang="da-DK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DK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0F5F97C-0923-286C-F6DE-8A3E320930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1871" y="2509111"/>
                <a:ext cx="4050613" cy="904543"/>
              </a:xfrm>
              <a:prstGeom prst="rect">
                <a:avLst/>
              </a:prstGeom>
              <a:blipFill>
                <a:blip r:embed="rId2"/>
                <a:stretch>
                  <a:fillRect t="-18056" r="-313" b="-97222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AC595D9C-CF18-504D-3F37-32EE453B08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22313" y="1196122"/>
                <a:ext cx="4792172" cy="148834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DK" sz="2400" dirty="0"/>
                  <a:t>Weighted sum for the last layer is called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a-DK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K" sz="2400" dirty="0"/>
                  <a:t> for class </a:t>
                </a:r>
                <a14:m>
                  <m:oMath xmlns:m="http://schemas.openxmlformats.org/officeDocument/2006/math">
                    <m:r>
                      <a:rPr lang="da-DK" sz="24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DK" sz="2400" dirty="0"/>
              </a:p>
              <a:p>
                <a:pPr marL="0" indent="0">
                  <a:buNone/>
                </a:pPr>
                <a:r>
                  <a:rPr lang="da-DK" sz="2400" dirty="0"/>
                  <a:t>Output for class </a:t>
                </a:r>
                <a14:m>
                  <m:oMath xmlns:m="http://schemas.openxmlformats.org/officeDocument/2006/math">
                    <m:r>
                      <a:rPr lang="da-DK" sz="24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da-DK" sz="2400" dirty="0"/>
                  <a:t>:</a:t>
                </a:r>
                <a:endParaRPr lang="en-DK" sz="2400" dirty="0"/>
              </a:p>
            </p:txBody>
          </p:sp>
        </mc:Choice>
        <mc:Fallback xmlns="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AC595D9C-CF18-504D-3F37-32EE453B08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2313" y="1196122"/>
                <a:ext cx="4792172" cy="1488345"/>
              </a:xfrm>
              <a:prstGeom prst="rect">
                <a:avLst/>
              </a:prstGeom>
              <a:blipFill>
                <a:blip r:embed="rId3"/>
                <a:stretch>
                  <a:fillRect l="-1847" t="-5085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8FA42C87-352F-AE64-2FA3-8F896911D4AC}"/>
              </a:ext>
            </a:extLst>
          </p:cNvPr>
          <p:cNvGrpSpPr/>
          <p:nvPr/>
        </p:nvGrpSpPr>
        <p:grpSpPr>
          <a:xfrm>
            <a:off x="494905" y="2015365"/>
            <a:ext cx="5158036" cy="4169535"/>
            <a:chOff x="558404" y="1151765"/>
            <a:chExt cx="5603329" cy="4529491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356547D-06B2-6167-3914-F5ADFB1580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4137" y="1196122"/>
              <a:ext cx="5471863" cy="4485134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08B96FD-EFB8-5829-E0C7-EAF506485740}"/>
                </a:ext>
              </a:extLst>
            </p:cNvPr>
            <p:cNvSpPr txBox="1"/>
            <p:nvPr/>
          </p:nvSpPr>
          <p:spPr>
            <a:xfrm rot="16200000">
              <a:off x="364280" y="3176039"/>
              <a:ext cx="8499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K" sz="2400" dirty="0"/>
                <a:t>Input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415BE00-E9FB-A377-0443-61BE28D77925}"/>
                </a:ext>
              </a:extLst>
            </p:cNvPr>
            <p:cNvSpPr txBox="1"/>
            <p:nvPr/>
          </p:nvSpPr>
          <p:spPr>
            <a:xfrm>
              <a:off x="5082591" y="1151765"/>
              <a:ext cx="10791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K" sz="2400" dirty="0"/>
                <a:t>Output</a:t>
              </a:r>
            </a:p>
            <a:p>
              <a:r>
                <a:rPr lang="en-DK" sz="2400" dirty="0"/>
                <a:t>class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8B8F6DA-10A2-A627-3C05-4B22A6EDB167}"/>
                </a:ext>
              </a:extLst>
            </p:cNvPr>
            <p:cNvSpPr txBox="1"/>
            <p:nvPr/>
          </p:nvSpPr>
          <p:spPr>
            <a:xfrm>
              <a:off x="5403806" y="2112528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K" sz="2400" dirty="0"/>
                <a:t>1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00DD63A-516E-02A7-E40D-40E315D8A739}"/>
                </a:ext>
              </a:extLst>
            </p:cNvPr>
            <p:cNvSpPr txBox="1"/>
            <p:nvPr/>
          </p:nvSpPr>
          <p:spPr>
            <a:xfrm>
              <a:off x="5403806" y="2823728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K" sz="2400" dirty="0"/>
                <a:t>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AEDC905-D9DF-6F2E-6518-06D65A83E8EB}"/>
                </a:ext>
              </a:extLst>
            </p:cNvPr>
            <p:cNvSpPr txBox="1"/>
            <p:nvPr/>
          </p:nvSpPr>
          <p:spPr>
            <a:xfrm>
              <a:off x="5403806" y="3560328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K" sz="2400" dirty="0"/>
                <a:t>3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9244E00-E41D-5287-A3D4-227B0421BFB6}"/>
                </a:ext>
              </a:extLst>
            </p:cNvPr>
            <p:cNvSpPr txBox="1"/>
            <p:nvPr/>
          </p:nvSpPr>
          <p:spPr>
            <a:xfrm>
              <a:off x="5403806" y="4258828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K" sz="2400" dirty="0"/>
                <a:t>4</a:t>
              </a:r>
            </a:p>
          </p:txBody>
        </p:sp>
      </p:grp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ABECFD78-006B-3B5F-6184-B9ABD0D370DF}"/>
              </a:ext>
            </a:extLst>
          </p:cNvPr>
          <p:cNvSpPr txBox="1">
            <a:spLocks/>
          </p:cNvSpPr>
          <p:nvPr/>
        </p:nvSpPr>
        <p:spPr>
          <a:xfrm>
            <a:off x="847093" y="1300066"/>
            <a:ext cx="5471863" cy="945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DK" sz="2400" dirty="0"/>
              <a:t>Use the softmax function to ensure probabilities sum to one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7331CEB-7D64-CA5E-FE6B-C6E68A6BB879}"/>
              </a:ext>
            </a:extLst>
          </p:cNvPr>
          <p:cNvCxnSpPr>
            <a:cxnSpLocks/>
          </p:cNvCxnSpPr>
          <p:nvPr/>
        </p:nvCxnSpPr>
        <p:spPr>
          <a:xfrm>
            <a:off x="5424341" y="3112265"/>
            <a:ext cx="60815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3C276BA1-8E3C-6A1F-CBFA-88C72450B291}"/>
                  </a:ext>
                </a:extLst>
              </p:cNvPr>
              <p:cNvSpPr txBox="1"/>
              <p:nvPr/>
            </p:nvSpPr>
            <p:spPr>
              <a:xfrm>
                <a:off x="5516232" y="2678127"/>
                <a:ext cx="4826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a-DK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DK" sz="2400" dirty="0"/>
                  <a:t> </a:t>
                </a:r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3C276BA1-8E3C-6A1F-CBFA-88C72450B2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232" y="2678127"/>
                <a:ext cx="482600" cy="461665"/>
              </a:xfrm>
              <a:prstGeom prst="rect">
                <a:avLst/>
              </a:prstGeom>
              <a:blipFill>
                <a:blip r:embed="rId5"/>
                <a:stretch>
                  <a:fillRect l="-5128" b="-2632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51A3701-EA07-4894-CCF1-9F88702F1254}"/>
                  </a:ext>
                </a:extLst>
              </p:cNvPr>
              <p:cNvSpPr txBox="1"/>
              <p:nvPr/>
            </p:nvSpPr>
            <p:spPr>
              <a:xfrm>
                <a:off x="6019800" y="2850389"/>
                <a:ext cx="51164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da-DK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K" sz="24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51A3701-EA07-4894-CCF1-9F88702F12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800" y="2850389"/>
                <a:ext cx="511646" cy="461665"/>
              </a:xfrm>
              <a:prstGeom prst="rect">
                <a:avLst/>
              </a:prstGeom>
              <a:blipFill>
                <a:blip r:embed="rId6"/>
                <a:stretch>
                  <a:fillRect l="-4878" b="-10811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616A893-146A-3EC9-7EA8-07BD3C85C741}"/>
              </a:ext>
            </a:extLst>
          </p:cNvPr>
          <p:cNvCxnSpPr>
            <a:cxnSpLocks/>
          </p:cNvCxnSpPr>
          <p:nvPr/>
        </p:nvCxnSpPr>
        <p:spPr>
          <a:xfrm>
            <a:off x="5424341" y="3759965"/>
            <a:ext cx="60815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A60D3220-DFE5-5595-762F-FE3CD2B5830A}"/>
                  </a:ext>
                </a:extLst>
              </p:cNvPr>
              <p:cNvSpPr txBox="1"/>
              <p:nvPr/>
            </p:nvSpPr>
            <p:spPr>
              <a:xfrm>
                <a:off x="5516232" y="3325827"/>
                <a:ext cx="4826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a-DK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DK" sz="2400" dirty="0"/>
                  <a:t> </a:t>
                </a:r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A60D3220-DFE5-5595-762F-FE3CD2B583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232" y="3325827"/>
                <a:ext cx="482600" cy="461665"/>
              </a:xfrm>
              <a:prstGeom prst="rect">
                <a:avLst/>
              </a:prstGeom>
              <a:blipFill>
                <a:blip r:embed="rId7"/>
                <a:stretch>
                  <a:fillRect l="-5128" b="-2703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2FCFFCB-5F92-3BBC-C042-7D7C85199AAC}"/>
                  </a:ext>
                </a:extLst>
              </p:cNvPr>
              <p:cNvSpPr txBox="1"/>
              <p:nvPr/>
            </p:nvSpPr>
            <p:spPr>
              <a:xfrm>
                <a:off x="6019800" y="3498089"/>
                <a:ext cx="51164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K" sz="2400" dirty="0"/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2FCFFCB-5F92-3BBC-C042-7D7C85199A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800" y="3498089"/>
                <a:ext cx="511646" cy="461665"/>
              </a:xfrm>
              <a:prstGeom prst="rect">
                <a:avLst/>
              </a:prstGeom>
              <a:blipFill>
                <a:blip r:embed="rId8"/>
                <a:stretch>
                  <a:fillRect l="-4878" b="-10811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B8A988E-F70D-84EC-A85D-2999E76D11A9}"/>
              </a:ext>
            </a:extLst>
          </p:cNvPr>
          <p:cNvCxnSpPr>
            <a:cxnSpLocks/>
          </p:cNvCxnSpPr>
          <p:nvPr/>
        </p:nvCxnSpPr>
        <p:spPr>
          <a:xfrm>
            <a:off x="5424341" y="4433065"/>
            <a:ext cx="60815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17698CE-DA1A-6A11-4E7E-80AEBED9525E}"/>
                  </a:ext>
                </a:extLst>
              </p:cNvPr>
              <p:cNvSpPr txBox="1"/>
              <p:nvPr/>
            </p:nvSpPr>
            <p:spPr>
              <a:xfrm>
                <a:off x="5516232" y="3998927"/>
                <a:ext cx="4826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a-DK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DK" sz="2400" dirty="0"/>
                  <a:t> </a:t>
                </a: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17698CE-DA1A-6A11-4E7E-80AEBED952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232" y="3998927"/>
                <a:ext cx="482600" cy="461665"/>
              </a:xfrm>
              <a:prstGeom prst="rect">
                <a:avLst/>
              </a:prstGeom>
              <a:blipFill>
                <a:blip r:embed="rId9"/>
                <a:stretch>
                  <a:fillRect l="-5128" b="-2632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0D0C7E92-CDEA-B3D8-CF1F-39EDEDA267DF}"/>
                  </a:ext>
                </a:extLst>
              </p:cNvPr>
              <p:cNvSpPr txBox="1"/>
              <p:nvPr/>
            </p:nvSpPr>
            <p:spPr>
              <a:xfrm>
                <a:off x="6019800" y="4171189"/>
                <a:ext cx="51164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DK" sz="2400" dirty="0"/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0D0C7E92-CDEA-B3D8-CF1F-39EDEDA267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800" y="4171189"/>
                <a:ext cx="511646" cy="461665"/>
              </a:xfrm>
              <a:prstGeom prst="rect">
                <a:avLst/>
              </a:prstGeom>
              <a:blipFill>
                <a:blip r:embed="rId10"/>
                <a:stretch>
                  <a:fillRect l="-4878" b="-10811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8492B60-122A-E88D-04F3-464299D8C187}"/>
              </a:ext>
            </a:extLst>
          </p:cNvPr>
          <p:cNvCxnSpPr>
            <a:cxnSpLocks/>
          </p:cNvCxnSpPr>
          <p:nvPr/>
        </p:nvCxnSpPr>
        <p:spPr>
          <a:xfrm>
            <a:off x="5424341" y="5093465"/>
            <a:ext cx="60815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E50339DE-1434-8083-7A43-F9B47CC099C7}"/>
                  </a:ext>
                </a:extLst>
              </p:cNvPr>
              <p:cNvSpPr txBox="1"/>
              <p:nvPr/>
            </p:nvSpPr>
            <p:spPr>
              <a:xfrm>
                <a:off x="5516232" y="4659327"/>
                <a:ext cx="4826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a-DK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DK" sz="2400" dirty="0"/>
                  <a:t> </a:t>
                </a:r>
              </a:p>
            </p:txBody>
          </p:sp>
        </mc:Choice>
        <mc:Fallback xmlns="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E50339DE-1434-8083-7A43-F9B47CC099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232" y="4659327"/>
                <a:ext cx="482600" cy="461665"/>
              </a:xfrm>
              <a:prstGeom prst="rect">
                <a:avLst/>
              </a:prstGeom>
              <a:blipFill>
                <a:blip r:embed="rId11"/>
                <a:stretch>
                  <a:fillRect l="-5128" b="-2632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10C8551B-25B6-A682-45F9-021FAA9615FC}"/>
                  </a:ext>
                </a:extLst>
              </p:cNvPr>
              <p:cNvSpPr txBox="1"/>
              <p:nvPr/>
            </p:nvSpPr>
            <p:spPr>
              <a:xfrm>
                <a:off x="6019800" y="4831589"/>
                <a:ext cx="511646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DK" sz="2400" dirty="0"/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10C8551B-25B6-A682-45F9-021FAA9615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800" y="4831589"/>
                <a:ext cx="511646" cy="461665"/>
              </a:xfrm>
              <a:prstGeom prst="rect">
                <a:avLst/>
              </a:prstGeom>
              <a:blipFill>
                <a:blip r:embed="rId12"/>
                <a:stretch>
                  <a:fillRect l="-4878" b="-10811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Content Placeholder 2">
                <a:extLst>
                  <a:ext uri="{FF2B5EF4-FFF2-40B4-BE49-F238E27FC236}">
                    <a16:creationId xmlns:a16="http://schemas.microsoft.com/office/drawing/2014/main" id="{D00F6482-E481-6097-AA86-C47FC3406A1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22313" y="3637576"/>
                <a:ext cx="4792171" cy="172182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da-DK" sz="2400" b="1" dirty="0" err="1"/>
                  <a:t>Loss</a:t>
                </a:r>
                <a:r>
                  <a:rPr lang="da-DK" sz="2400" b="1" dirty="0"/>
                  <a:t> </a:t>
                </a:r>
                <a:r>
                  <a:rPr lang="da-DK" sz="2400" b="1" dirty="0" err="1"/>
                  <a:t>function</a:t>
                </a:r>
                <a:r>
                  <a:rPr lang="da-DK" sz="2400" dirty="0"/>
                  <a:t>: cross </a:t>
                </a:r>
                <a:r>
                  <a:rPr lang="da-DK" sz="2400" dirty="0" err="1"/>
                  <a:t>entropy</a:t>
                </a:r>
                <a:r>
                  <a:rPr lang="da-DK" sz="2400" dirty="0"/>
                  <a:t> *</a:t>
                </a:r>
              </a:p>
              <a:p>
                <a:r>
                  <a:rPr lang="da-DK" sz="2400" dirty="0"/>
                  <a:t>In </a:t>
                </a:r>
                <a:r>
                  <a:rPr lang="da-DK" sz="2400" dirty="0" err="1"/>
                  <a:t>pytorch</a:t>
                </a:r>
                <a:r>
                  <a:rPr lang="da-DK" sz="2400" dirty="0"/>
                  <a:t>, the </a:t>
                </a:r>
                <a:r>
                  <a:rPr lang="da-DK" sz="2400" dirty="0" err="1"/>
                  <a:t>softmax</a:t>
                </a:r>
                <a:r>
                  <a:rPr lang="da-DK" sz="2400" dirty="0"/>
                  <a:t> is </a:t>
                </a:r>
                <a:r>
                  <a:rPr lang="da-DK" sz="2400" dirty="0" err="1"/>
                  <a:t>built</a:t>
                </a:r>
                <a:r>
                  <a:rPr lang="da-DK" sz="2400" dirty="0"/>
                  <a:t> </a:t>
                </a:r>
                <a:r>
                  <a:rPr lang="da-DK" sz="2400" dirty="0" err="1"/>
                  <a:t>into</a:t>
                </a:r>
                <a:r>
                  <a:rPr lang="da-DK" sz="2400" dirty="0"/>
                  <a:t> the </a:t>
                </a:r>
                <a:r>
                  <a:rPr lang="da-DK" sz="2400" dirty="0" err="1"/>
                  <a:t>loss</a:t>
                </a:r>
                <a:r>
                  <a:rPr lang="da-DK" sz="2400" dirty="0"/>
                  <a:t> </a:t>
                </a:r>
                <a:r>
                  <a:rPr lang="da-DK" sz="2400" dirty="0" err="1"/>
                  <a:t>function</a:t>
                </a:r>
                <a:r>
                  <a:rPr lang="da-DK" sz="2400" dirty="0"/>
                  <a:t>: it </a:t>
                </a:r>
                <a:r>
                  <a:rPr lang="da-DK" sz="2400" dirty="0" err="1"/>
                  <a:t>takes</a:t>
                </a:r>
                <a:r>
                  <a:rPr lang="da-DK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a-DK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K" sz="2400" dirty="0"/>
                  <a:t> instead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a-DK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da-DK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K" sz="2400" dirty="0"/>
                  <a:t>.</a:t>
                </a:r>
              </a:p>
            </p:txBody>
          </p:sp>
        </mc:Choice>
        <mc:Fallback xmlns="">
          <p:sp>
            <p:nvSpPr>
              <p:cNvPr id="58" name="Content Placeholder 2">
                <a:extLst>
                  <a:ext uri="{FF2B5EF4-FFF2-40B4-BE49-F238E27FC236}">
                    <a16:creationId xmlns:a16="http://schemas.microsoft.com/office/drawing/2014/main" id="{D00F6482-E481-6097-AA86-C47FC3406A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2313" y="3637576"/>
                <a:ext cx="4792171" cy="1721823"/>
              </a:xfrm>
              <a:prstGeom prst="rect">
                <a:avLst/>
              </a:prstGeom>
              <a:blipFill>
                <a:blip r:embed="rId13"/>
                <a:stretch>
                  <a:fillRect l="-1583" t="-4412" r="-528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Content Placeholder 2">
                <a:extLst>
                  <a:ext uri="{FF2B5EF4-FFF2-40B4-BE49-F238E27FC236}">
                    <a16:creationId xmlns:a16="http://schemas.microsoft.com/office/drawing/2014/main" id="{F6292937-F013-A871-2E63-1B7EE9F5E0E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18956" y="5803900"/>
                <a:ext cx="5695244" cy="104403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da-DK" sz="2000" dirty="0"/>
                  <a:t>*) Cross </a:t>
                </a:r>
                <a:r>
                  <a:rPr lang="da-DK" sz="2000" dirty="0" err="1"/>
                  <a:t>entropy</a:t>
                </a:r>
                <a:r>
                  <a:rPr lang="da-DK" sz="2000" dirty="0"/>
                  <a:t> </a:t>
                </a:r>
                <a:r>
                  <a:rPr lang="da-DK" sz="2000" dirty="0" err="1"/>
                  <a:t>loss</a:t>
                </a:r>
                <a:r>
                  <a:rPr lang="da-DK" sz="2000" dirty="0"/>
                  <a:t> is </a:t>
                </a:r>
                <a:r>
                  <a:rPr lang="da-DK" sz="2000" dirty="0" err="1"/>
                  <a:t>similar</a:t>
                </a:r>
                <a:r>
                  <a:rPr lang="da-DK" sz="2000" dirty="0"/>
                  <a:t> to </a:t>
                </a:r>
                <a:r>
                  <a:rPr lang="da-DK" sz="2000" dirty="0" err="1"/>
                  <a:t>binary</a:t>
                </a:r>
                <a:r>
                  <a:rPr lang="da-DK" sz="2000" dirty="0"/>
                  <a:t> case.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a-DK" sz="2000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da-DK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a-DK" sz="20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da-DK" sz="20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a-DK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da-DK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da-DK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a-DK" sz="2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da-DK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func>
                          <m:funcPr>
                            <m:ctrlPr>
                              <a:rPr lang="da-DK" sz="20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da-DK" sz="20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da-DK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a-DK" sz="20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da-DK" sz="20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da-DK" sz="2000" dirty="0"/>
                  <a:t>      where target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a-DK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0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da-DK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a-DK" sz="2000" dirty="0"/>
                  <a:t> is 1 or 0</a:t>
                </a:r>
                <a:endParaRPr lang="en-DK" sz="2000" dirty="0"/>
              </a:p>
            </p:txBody>
          </p:sp>
        </mc:Choice>
        <mc:Fallback xmlns="">
          <p:sp>
            <p:nvSpPr>
              <p:cNvPr id="59" name="Content Placeholder 2">
                <a:extLst>
                  <a:ext uri="{FF2B5EF4-FFF2-40B4-BE49-F238E27FC236}">
                    <a16:creationId xmlns:a16="http://schemas.microsoft.com/office/drawing/2014/main" id="{F6292937-F013-A871-2E63-1B7EE9F5E0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8956" y="5803900"/>
                <a:ext cx="5695244" cy="1044039"/>
              </a:xfrm>
              <a:prstGeom prst="rect">
                <a:avLst/>
              </a:prstGeom>
              <a:blipFill>
                <a:blip r:embed="rId14"/>
                <a:stretch>
                  <a:fillRect l="-1111" t="-9524" b="-42857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3043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BBB2A9-3C38-008F-CBD1-FDA0F9398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48288"/>
          </a:xfrm>
        </p:spPr>
        <p:txBody>
          <a:bodyPr>
            <a:normAutofit fontScale="90000"/>
          </a:bodyPr>
          <a:lstStyle/>
          <a:p>
            <a:r>
              <a:rPr lang="en-GB" sz="4000" dirty="0"/>
              <a:t>A neural network trained on the famous MNIST dataset</a:t>
            </a:r>
          </a:p>
        </p:txBody>
      </p:sp>
      <p:pic>
        <p:nvPicPr>
          <p:cNvPr id="5" name="Picture 4" descr="MNIST sample images">
            <a:extLst>
              <a:ext uri="{FF2B5EF4-FFF2-40B4-BE49-F238E27FC236}">
                <a16:creationId xmlns:a16="http://schemas.microsoft.com/office/drawing/2014/main" id="{B3CD53FF-3B5C-0514-3631-5A8F39B22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13414"/>
            <a:ext cx="7880319" cy="4777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314B2-E809-7B53-D356-DEFB62283DF7}"/>
              </a:ext>
            </a:extLst>
          </p:cNvPr>
          <p:cNvSpPr txBox="1"/>
          <p:nvPr/>
        </p:nvSpPr>
        <p:spPr>
          <a:xfrm>
            <a:off x="1128955" y="6140119"/>
            <a:ext cx="788031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Image from </a:t>
            </a:r>
            <a:r>
              <a:rPr lang="en-GB" sz="1600" dirty="0">
                <a:hlinkClick r:id="rId3"/>
              </a:rPr>
              <a:t>https://en.wikipedia.org/wiki/MNIST_database</a:t>
            </a:r>
            <a:endParaRPr lang="en-GB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33C53C-046D-5069-A8F9-6B50C25A8A61}"/>
              </a:ext>
            </a:extLst>
          </p:cNvPr>
          <p:cNvSpPr txBox="1"/>
          <p:nvPr/>
        </p:nvSpPr>
        <p:spPr>
          <a:xfrm>
            <a:off x="9320982" y="2064774"/>
            <a:ext cx="23744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Open the notebook called </a:t>
            </a:r>
            <a:r>
              <a:rPr lang="en-GB" sz="2400" dirty="0" err="1"/>
              <a:t>MNISTexample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321618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4A4BD-73ED-1CFB-E9CF-D48868A9B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2841"/>
          </a:xfrm>
        </p:spPr>
        <p:txBody>
          <a:bodyPr>
            <a:normAutofit/>
          </a:bodyPr>
          <a:lstStyle/>
          <a:p>
            <a:r>
              <a:rPr lang="en-GB" sz="4000" dirty="0"/>
              <a:t>Over-fitting and generalization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01CF55AB-3843-E72B-FB61-E0308BA6D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74538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Many parameters and few training data leads to over-fitting</a:t>
            </a:r>
          </a:p>
          <a:p>
            <a:endParaRPr lang="en-GB" dirty="0"/>
          </a:p>
          <a:p>
            <a:r>
              <a:rPr lang="en-GB" dirty="0"/>
              <a:t>If the network over-fits, it cannot </a:t>
            </a:r>
            <a:r>
              <a:rPr lang="en-GB" dirty="0">
                <a:solidFill>
                  <a:schemeClr val="accent1"/>
                </a:solidFill>
              </a:rPr>
              <a:t>generalize</a:t>
            </a:r>
          </a:p>
          <a:p>
            <a:endParaRPr lang="en-GB" dirty="0"/>
          </a:p>
          <a:p>
            <a:r>
              <a:rPr lang="en-GB" dirty="0"/>
              <a:t>To generalize means to be able to predict on unseen (test)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026731-7389-C7D7-2385-0AF652785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314" y="1502707"/>
            <a:ext cx="5931749" cy="44001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D65B2D-62F0-FAC4-4D65-0F1667771E25}"/>
              </a:ext>
            </a:extLst>
          </p:cNvPr>
          <p:cNvSpPr txBox="1"/>
          <p:nvPr/>
        </p:nvSpPr>
        <p:spPr>
          <a:xfrm>
            <a:off x="5830315" y="5767787"/>
            <a:ext cx="40048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K" sz="1600" dirty="0"/>
              <a:t>From A Krogh</a:t>
            </a:r>
            <a:r>
              <a:rPr lang="en-GB" sz="1600" dirty="0"/>
              <a:t> (</a:t>
            </a:r>
            <a:r>
              <a:rPr lang="en-DK" sz="1600" dirty="0"/>
              <a:t>2008)</a:t>
            </a:r>
            <a:r>
              <a:rPr lang="en-GB" sz="1600" dirty="0"/>
              <a:t> </a:t>
            </a:r>
            <a:r>
              <a:rPr lang="en-DK" sz="1600" dirty="0"/>
              <a:t>Nat. Biotech. 26, p. 195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DD299F-517A-149C-514C-605AC3DF6FE8}"/>
              </a:ext>
            </a:extLst>
          </p:cNvPr>
          <p:cNvSpPr txBox="1"/>
          <p:nvPr/>
        </p:nvSpPr>
        <p:spPr>
          <a:xfrm>
            <a:off x="8420607" y="191101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+</a:t>
            </a:r>
            <a:endParaRPr lang="en-GB" sz="2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31AD66-9B4D-FDED-7F3D-D5A99E77CAD5}"/>
              </a:ext>
            </a:extLst>
          </p:cNvPr>
          <p:cNvCxnSpPr/>
          <p:nvPr/>
        </p:nvCxnSpPr>
        <p:spPr>
          <a:xfrm>
            <a:off x="8351177" y="2457416"/>
            <a:ext cx="46955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C6FC45F-5020-DEF3-6467-E733CF7EC79F}"/>
              </a:ext>
            </a:extLst>
          </p:cNvPr>
          <p:cNvCxnSpPr/>
          <p:nvPr/>
        </p:nvCxnSpPr>
        <p:spPr>
          <a:xfrm>
            <a:off x="8351177" y="3071871"/>
            <a:ext cx="469557" cy="0"/>
          </a:xfrm>
          <a:prstGeom prst="line">
            <a:avLst/>
          </a:prstGeom>
          <a:ln w="38100">
            <a:solidFill>
              <a:srgbClr val="D828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6F55486-33AD-806D-1FF1-EABBFE611649}"/>
              </a:ext>
            </a:extLst>
          </p:cNvPr>
          <p:cNvCxnSpPr/>
          <p:nvPr/>
        </p:nvCxnSpPr>
        <p:spPr>
          <a:xfrm>
            <a:off x="8351176" y="2763858"/>
            <a:ext cx="469557" cy="0"/>
          </a:xfrm>
          <a:prstGeom prst="line">
            <a:avLst/>
          </a:prstGeom>
          <a:ln w="38100">
            <a:solidFill>
              <a:srgbClr val="2C33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36E43F8-9E23-A45A-8094-A016BE12508A}"/>
              </a:ext>
            </a:extLst>
          </p:cNvPr>
          <p:cNvSpPr txBox="1"/>
          <p:nvPr/>
        </p:nvSpPr>
        <p:spPr>
          <a:xfrm>
            <a:off x="8820734" y="1960763"/>
            <a:ext cx="15712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training set</a:t>
            </a:r>
          </a:p>
          <a:p>
            <a:r>
              <a:rPr lang="en-GB" sz="2000" dirty="0"/>
              <a:t>1 hidden unit</a:t>
            </a:r>
          </a:p>
          <a:p>
            <a:r>
              <a:rPr lang="en-GB" sz="2000" dirty="0"/>
              <a:t>10 hidden</a:t>
            </a:r>
          </a:p>
          <a:p>
            <a:r>
              <a:rPr lang="en-GB" sz="2000" dirty="0"/>
              <a:t>20 hidden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03BFF1-454F-279B-D82B-4C2696563E2F}"/>
              </a:ext>
            </a:extLst>
          </p:cNvPr>
          <p:cNvSpPr txBox="1"/>
          <p:nvPr/>
        </p:nvSpPr>
        <p:spPr>
          <a:xfrm>
            <a:off x="9822349" y="4887189"/>
            <a:ext cx="17221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“under-fitting”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8A58877-E466-6C9F-FFF1-9B5172A8355D}"/>
              </a:ext>
            </a:extLst>
          </p:cNvPr>
          <p:cNvCxnSpPr>
            <a:cxnSpLocks/>
          </p:cNvCxnSpPr>
          <p:nvPr/>
        </p:nvCxnSpPr>
        <p:spPr>
          <a:xfrm flipV="1">
            <a:off x="10584603" y="4485429"/>
            <a:ext cx="0" cy="524964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A2CDF69-912C-5DC3-AFE0-4A2BE58A259D}"/>
              </a:ext>
            </a:extLst>
          </p:cNvPr>
          <p:cNvSpPr txBox="1"/>
          <p:nvPr/>
        </p:nvSpPr>
        <p:spPr>
          <a:xfrm>
            <a:off x="6375557" y="4794902"/>
            <a:ext cx="1339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over-fitting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7A0946F-DF1E-2B74-9C6A-33B5F023B2D9}"/>
              </a:ext>
            </a:extLst>
          </p:cNvPr>
          <p:cNvCxnSpPr>
            <a:cxnSpLocks/>
          </p:cNvCxnSpPr>
          <p:nvPr/>
        </p:nvCxnSpPr>
        <p:spPr>
          <a:xfrm flipH="1" flipV="1">
            <a:off x="6676514" y="4302218"/>
            <a:ext cx="175594" cy="524964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6596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3083429-D8DD-6109-D6DF-8933348D926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52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/>
              <a:t>Over-fitting and generalization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A0DEC8-A715-B438-A171-A05CC4EB1FB7}"/>
              </a:ext>
            </a:extLst>
          </p:cNvPr>
          <p:cNvSpPr txBox="1"/>
          <p:nvPr/>
        </p:nvSpPr>
        <p:spPr>
          <a:xfrm>
            <a:off x="838199" y="6448204"/>
            <a:ext cx="73221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K" sz="1600" dirty="0"/>
              <a:t>Figure adapted  from Ghojogh &amp; Crowley  (2019). </a:t>
            </a:r>
            <a:r>
              <a:rPr lang="en-GB" sz="1600" dirty="0">
                <a:hlinkClick r:id="rId2"/>
              </a:rPr>
              <a:t>https://arxiv.org/abs/1905.12787</a:t>
            </a:r>
            <a:endParaRPr lang="en-GB" sz="16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E33F0B6-5D43-443C-9B1C-202962CC7734}"/>
              </a:ext>
            </a:extLst>
          </p:cNvPr>
          <p:cNvGrpSpPr/>
          <p:nvPr/>
        </p:nvGrpSpPr>
        <p:grpSpPr>
          <a:xfrm>
            <a:off x="1905000" y="1655032"/>
            <a:ext cx="8898467" cy="4639915"/>
            <a:chOff x="1905000" y="1655032"/>
            <a:chExt cx="8898467" cy="463991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47B4602-1129-87FD-0EC0-19F080E51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05000" y="1655032"/>
              <a:ext cx="8898467" cy="463991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BDB6CB6-033D-859E-3C6B-1A37ED3BA1A2}"/>
                </a:ext>
              </a:extLst>
            </p:cNvPr>
            <p:cNvSpPr/>
            <p:nvPr/>
          </p:nvSpPr>
          <p:spPr>
            <a:xfrm>
              <a:off x="3594101" y="1845733"/>
              <a:ext cx="5092700" cy="11514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/>
              <a:r>
                <a:rPr lang="en-DK" sz="2400" b="1" dirty="0">
                  <a:solidFill>
                    <a:schemeClr val="tx1"/>
                  </a:solidFill>
                </a:rPr>
                <a:t>Optimal model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6BC4A6C-B106-AED7-CBCB-0A3824A4E2B5}"/>
                </a:ext>
              </a:extLst>
            </p:cNvPr>
            <p:cNvSpPr/>
            <p:nvPr/>
          </p:nvSpPr>
          <p:spPr>
            <a:xfrm>
              <a:off x="8398933" y="4431237"/>
              <a:ext cx="2404534" cy="4296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DK" sz="2400" b="1" dirty="0">
                  <a:solidFill>
                    <a:schemeClr val="tx1"/>
                  </a:solidFill>
                </a:rPr>
                <a:t>Train error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D601673-9F52-EF9D-8D95-7EF4E08D009E}"/>
                </a:ext>
              </a:extLst>
            </p:cNvPr>
            <p:cNvSpPr/>
            <p:nvPr/>
          </p:nvSpPr>
          <p:spPr>
            <a:xfrm>
              <a:off x="7636934" y="2206629"/>
              <a:ext cx="1828801" cy="4296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r"/>
              <a:r>
                <a:rPr lang="en-DK" sz="2400" b="1" dirty="0">
                  <a:solidFill>
                    <a:schemeClr val="tx1"/>
                  </a:solidFill>
                </a:rPr>
                <a:t>Test error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2243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9902</TotalTime>
  <Words>1030</Words>
  <Application>Microsoft Macintosh PowerPoint</Application>
  <PresentationFormat>Widescreen</PresentationFormat>
  <Paragraphs>157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Learning in Neural Networks</vt:lpstr>
      <vt:lpstr>Loss function</vt:lpstr>
      <vt:lpstr>Classification</vt:lpstr>
      <vt:lpstr>Activation functions</vt:lpstr>
      <vt:lpstr>What if we have multiple classes?</vt:lpstr>
      <vt:lpstr>Multiple classes: Softmax</vt:lpstr>
      <vt:lpstr>A neural network trained on the famous MNIST dataset</vt:lpstr>
      <vt:lpstr>Over-fitting and generalization</vt:lpstr>
      <vt:lpstr>PowerPoint Presentation</vt:lpstr>
      <vt:lpstr>Over-fitting</vt:lpstr>
      <vt:lpstr>Dealing with over-fitting</vt:lpstr>
      <vt:lpstr>Local minima of the loss</vt:lpstr>
      <vt:lpstr>The optimizer</vt:lpstr>
      <vt:lpstr>All the choices you have to make …</vt:lpstr>
      <vt:lpstr>Exercise with gene expression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Anders Krogh</dc:creator>
  <cp:lastModifiedBy>Anders Krogh</cp:lastModifiedBy>
  <cp:revision>22</cp:revision>
  <dcterms:created xsi:type="dcterms:W3CDTF">2022-05-15T09:17:32Z</dcterms:created>
  <dcterms:modified xsi:type="dcterms:W3CDTF">2023-04-26T05:23:50Z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a2630e2-1ac5-455e-8217-0156b1936a76_Enabled">
    <vt:lpwstr>true</vt:lpwstr>
  </property>
  <property fmtid="{D5CDD505-2E9C-101B-9397-08002B2CF9AE}" pid="3" name="MSIP_Label_6a2630e2-1ac5-455e-8217-0156b1936a76_SetDate">
    <vt:lpwstr>2023-04-20T12:55:12Z</vt:lpwstr>
  </property>
  <property fmtid="{D5CDD505-2E9C-101B-9397-08002B2CF9AE}" pid="4" name="MSIP_Label_6a2630e2-1ac5-455e-8217-0156b1936a76_Method">
    <vt:lpwstr>Standard</vt:lpwstr>
  </property>
  <property fmtid="{D5CDD505-2E9C-101B-9397-08002B2CF9AE}" pid="5" name="MSIP_Label_6a2630e2-1ac5-455e-8217-0156b1936a76_Name">
    <vt:lpwstr>Notclass</vt:lpwstr>
  </property>
  <property fmtid="{D5CDD505-2E9C-101B-9397-08002B2CF9AE}" pid="6" name="MSIP_Label_6a2630e2-1ac5-455e-8217-0156b1936a76_SiteId">
    <vt:lpwstr>a3927f91-cda1-4696-af89-8c9f1ceffa91</vt:lpwstr>
  </property>
  <property fmtid="{D5CDD505-2E9C-101B-9397-08002B2CF9AE}" pid="7" name="MSIP_Label_6a2630e2-1ac5-455e-8217-0156b1936a76_ActionId">
    <vt:lpwstr>439eaf10-86cb-4d72-9ba6-9f014472703b</vt:lpwstr>
  </property>
  <property fmtid="{D5CDD505-2E9C-101B-9397-08002B2CF9AE}" pid="8" name="MSIP_Label_6a2630e2-1ac5-455e-8217-0156b1936a76_ContentBits">
    <vt:lpwstr>0</vt:lpwstr>
  </property>
</Properties>
</file>

<file path=docProps/thumbnail.jpeg>
</file>